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FF"/>
    <a:srgbClr val="CCFFCC"/>
    <a:srgbClr val="FFCCFF"/>
    <a:srgbClr val="FFCC00"/>
    <a:srgbClr val="FF5050"/>
    <a:srgbClr val="CC99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86" autoAdjust="0"/>
  </p:normalViewPr>
  <p:slideViewPr>
    <p:cSldViewPr>
      <p:cViewPr varScale="1">
        <p:scale>
          <a:sx n="61" d="100"/>
          <a:sy n="61" d="100"/>
        </p:scale>
        <p:origin x="132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4B1AF7-3C96-4831-8F72-6782C45FF19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178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238EAE-DCB2-4590-B5C6-1E7E753D986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9953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05308A-ED1F-4D66-ABF6-484A70BD2BF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6750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617CA-E06F-417F-9E05-9AAE2BF50D6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8823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0DA037-9D40-4180-885C-3F8C7CB1572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786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50E71-46F6-41F2-B914-79CB277DFEC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4280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50210-D14A-4772-80E8-CB2BA86F9D5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0488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695E0-8D2F-4FB7-914F-687D14ECA9B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6599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FBF67-347B-4985-8164-E3B08194225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2924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71C4E-53D1-417F-90B0-A94349E56B5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446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67C26-EDA0-44C1-A92F-0F9D1482E51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718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FC8B03-0CD4-4FAE-8386-FF96ABD853B9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79388"/>
            <a:ext cx="3529012" cy="360362"/>
          </a:xfrm>
          <a:noFill/>
        </p:spPr>
        <p:txBody>
          <a:bodyPr/>
          <a:lstStyle/>
          <a:p>
            <a:pPr eaLnBrk="1" hangingPunct="1"/>
            <a:r>
              <a:rPr lang="de-DE" altLang="de-DE" sz="1400" b="1">
                <a:solidFill>
                  <a:schemeClr val="tx1"/>
                </a:solidFill>
              </a:rPr>
              <a:t>Die Verwendung des Relativpronomens</a:t>
            </a:r>
          </a:p>
        </p:txBody>
      </p:sp>
      <p:sp>
        <p:nvSpPr>
          <p:cNvPr id="2051" name="Rectangle 13"/>
          <p:cNvSpPr>
            <a:spLocks noChangeArrowheads="1"/>
          </p:cNvSpPr>
          <p:nvPr/>
        </p:nvSpPr>
        <p:spPr bwMode="auto">
          <a:xfrm>
            <a:off x="0" y="0"/>
            <a:ext cx="11366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900" i="1">
                <a:latin typeface="Comic Sans MS" panose="030F0702030302020204" pitchFamily="66" charset="0"/>
                <a:cs typeface="Times New Roman" panose="02020603050405020304" pitchFamily="18" charset="0"/>
              </a:rPr>
              <a:t> 	</a:t>
            </a:r>
            <a:r>
              <a:rPr lang="de-DE" altLang="de-DE" sz="1100"/>
              <a:t> </a:t>
            </a:r>
            <a:endParaRPr lang="de-DE" altLang="de-DE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2879725" y="612775"/>
            <a:ext cx="2305050" cy="35877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de-DE" sz="2000" b="1" dirty="0">
                <a:solidFill>
                  <a:srgbClr val="0070C0"/>
                </a:solidFill>
                <a:latin typeface="Arial" charset="0"/>
              </a:rPr>
              <a:t>Relativpronomen</a:t>
            </a:r>
          </a:p>
        </p:txBody>
      </p:sp>
      <p:sp>
        <p:nvSpPr>
          <p:cNvPr id="48" name="Rectangle 14"/>
          <p:cNvSpPr>
            <a:spLocks noChangeArrowheads="1"/>
          </p:cNvSpPr>
          <p:nvPr/>
        </p:nvSpPr>
        <p:spPr bwMode="auto">
          <a:xfrm>
            <a:off x="7308850" y="612775"/>
            <a:ext cx="1655763" cy="358775"/>
          </a:xfrm>
          <a:prstGeom prst="rect">
            <a:avLst/>
          </a:prstGeom>
          <a:solidFill>
            <a:schemeClr val="accent5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de-DE" sz="2000" b="1" i="1" dirty="0">
                <a:solidFill>
                  <a:srgbClr val="0070C0"/>
                </a:solidFill>
                <a:latin typeface="Arial" charset="0"/>
              </a:rPr>
              <a:t>der/die/das</a:t>
            </a:r>
          </a:p>
        </p:txBody>
      </p:sp>
      <p:sp>
        <p:nvSpPr>
          <p:cNvPr id="40" name="Rectangle 14"/>
          <p:cNvSpPr>
            <a:spLocks noChangeArrowheads="1"/>
          </p:cNvSpPr>
          <p:nvPr/>
        </p:nvSpPr>
        <p:spPr bwMode="auto">
          <a:xfrm>
            <a:off x="179388" y="3068638"/>
            <a:ext cx="2160587" cy="504825"/>
          </a:xfrm>
          <a:prstGeom prst="rect">
            <a:avLst/>
          </a:prstGeom>
          <a:gradFill flip="none" rotWithShape="1">
            <a:gsLst>
              <a:gs pos="15000">
                <a:schemeClr val="accent1">
                  <a:lumMod val="75000"/>
                </a:schemeClr>
              </a:gs>
              <a:gs pos="66000">
                <a:srgbClr val="FF99FF"/>
              </a:gs>
              <a:gs pos="66000">
                <a:srgbClr val="66FF99"/>
              </a:gs>
            </a:gsLst>
            <a:lin ang="5400000" scaled="1"/>
            <a:tileRect/>
          </a:gra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la-Latn" sz="2200" b="1" i="1" dirty="0">
                <a:latin typeface="Arial" charset="0"/>
              </a:rPr>
              <a:t>qui/quae/quod</a:t>
            </a:r>
          </a:p>
        </p:txBody>
      </p:sp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2879725" y="1341438"/>
            <a:ext cx="6121400" cy="358775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>
                <a:solidFill>
                  <a:srgbClr val="0070C0"/>
                </a:solidFill>
              </a:rPr>
              <a:t>Demonstrativpronomen (relativer Satzanschluss)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4500563" y="1989138"/>
            <a:ext cx="2519362" cy="36036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 i="1">
                <a:solidFill>
                  <a:srgbClr val="0070C0"/>
                </a:solidFill>
              </a:rPr>
              <a:t>dieser/diese/dieses</a:t>
            </a:r>
          </a:p>
        </p:txBody>
      </p: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2879725" y="4243388"/>
            <a:ext cx="6119813" cy="358775"/>
          </a:xfrm>
          <a:prstGeom prst="rect">
            <a:avLst/>
          </a:prstGeom>
          <a:solidFill>
            <a:srgbClr val="66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dirty="0">
                <a:solidFill>
                  <a:srgbClr val="0070C0"/>
                </a:solidFill>
              </a:rPr>
              <a:t>Fragepronomen</a:t>
            </a:r>
          </a:p>
        </p:txBody>
      </p:sp>
      <p:sp>
        <p:nvSpPr>
          <p:cNvPr id="46" name="Rectangle 14"/>
          <p:cNvSpPr>
            <a:spLocks noChangeArrowheads="1"/>
          </p:cNvSpPr>
          <p:nvPr/>
        </p:nvSpPr>
        <p:spPr bwMode="auto">
          <a:xfrm>
            <a:off x="5894520" y="4868863"/>
            <a:ext cx="3097088" cy="36036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1700" b="1" dirty="0">
                <a:solidFill>
                  <a:srgbClr val="0070C0"/>
                </a:solidFill>
              </a:rPr>
              <a:t>welcher? welche? welches?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688013" y="6048375"/>
            <a:ext cx="3276600" cy="61118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 i="1">
                <a:solidFill>
                  <a:srgbClr val="0070C0"/>
                </a:solidFill>
              </a:rPr>
              <a:t>quod templum</a:t>
            </a:r>
            <a:r>
              <a:rPr lang="de-DE" altLang="de-DE" sz="2000" i="1">
                <a:solidFill>
                  <a:srgbClr val="0070C0"/>
                </a:solidFill>
              </a:rPr>
              <a:t> aedificavit?</a:t>
            </a:r>
            <a:br>
              <a:rPr lang="de-DE" altLang="de-DE" sz="2000" i="1">
                <a:solidFill>
                  <a:srgbClr val="0070C0"/>
                </a:solidFill>
              </a:rPr>
            </a:br>
            <a:r>
              <a:rPr lang="de-DE" altLang="de-DE" sz="2000" b="1" i="1">
                <a:solidFill>
                  <a:srgbClr val="0070C0"/>
                </a:solidFill>
              </a:rPr>
              <a:t>welchen Tempel</a:t>
            </a:r>
            <a:r>
              <a:rPr lang="de-DE" altLang="de-DE" sz="2000" i="1">
                <a:solidFill>
                  <a:srgbClr val="0070C0"/>
                </a:solidFill>
              </a:rPr>
              <a:t> </a:t>
            </a:r>
            <a:r>
              <a:rPr lang="de-DE" altLang="de-DE" sz="1600" i="1">
                <a:solidFill>
                  <a:srgbClr val="0070C0"/>
                </a:solidFill>
              </a:rPr>
              <a:t>erbaute er</a:t>
            </a:r>
            <a:r>
              <a:rPr lang="de-DE" altLang="de-DE" sz="2000" i="1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5580063" y="612775"/>
            <a:ext cx="1368425" cy="358775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de-DE" sz="2000" dirty="0">
                <a:solidFill>
                  <a:srgbClr val="0070C0"/>
                </a:solidFill>
                <a:latin typeface="Arial" charset="0"/>
              </a:rPr>
              <a:t>nur </a:t>
            </a:r>
            <a:r>
              <a:rPr lang="de-DE" sz="2000" noProof="1">
                <a:solidFill>
                  <a:srgbClr val="0070C0"/>
                </a:solidFill>
                <a:latin typeface="Arial" charset="0"/>
              </a:rPr>
              <a:t>subst</a:t>
            </a:r>
            <a:r>
              <a:rPr lang="de-DE" sz="2000" dirty="0">
                <a:solidFill>
                  <a:srgbClr val="0070C0"/>
                </a:solidFill>
                <a:latin typeface="Arial" charset="0"/>
              </a:rPr>
              <a:t>.: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6804025" y="2627313"/>
            <a:ext cx="1008063" cy="36036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>
                <a:solidFill>
                  <a:srgbClr val="0070C0"/>
                </a:solidFill>
              </a:rPr>
              <a:t>adjekt.:</a:t>
            </a: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3779838" y="2627313"/>
            <a:ext cx="1008062" cy="36036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>
                <a:solidFill>
                  <a:srgbClr val="0070C0"/>
                </a:solidFill>
              </a:rPr>
              <a:t>subst.:</a:t>
            </a: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5867400" y="3276600"/>
            <a:ext cx="3097213" cy="611188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>
                <a:solidFill>
                  <a:srgbClr val="0070C0"/>
                </a:solidFill>
              </a:rPr>
              <a:t>cui imperio </a:t>
            </a:r>
            <a:r>
              <a:rPr lang="de-DE" altLang="de-DE" sz="2000">
                <a:solidFill>
                  <a:srgbClr val="0070C0"/>
                </a:solidFill>
              </a:rPr>
              <a:t>paruit.</a:t>
            </a:r>
            <a:br>
              <a:rPr lang="de-DE" altLang="de-DE" sz="2000" i="1">
                <a:solidFill>
                  <a:srgbClr val="0070C0"/>
                </a:solidFill>
              </a:rPr>
            </a:br>
            <a:r>
              <a:rPr lang="de-DE" altLang="de-DE" sz="2000" i="1">
                <a:solidFill>
                  <a:srgbClr val="0070C0"/>
                </a:solidFill>
              </a:rPr>
              <a:t>= </a:t>
            </a:r>
            <a:r>
              <a:rPr lang="de-DE" altLang="de-DE" sz="2000" b="1" i="1">
                <a:solidFill>
                  <a:srgbClr val="0070C0"/>
                </a:solidFill>
              </a:rPr>
              <a:t>diesem Befehl </a:t>
            </a:r>
            <a:r>
              <a:rPr lang="de-DE" altLang="de-DE" sz="1200" i="1">
                <a:solidFill>
                  <a:srgbClr val="0070C0"/>
                </a:solidFill>
              </a:rPr>
              <a:t>gehorchte er.</a:t>
            </a: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6877050" y="5472113"/>
            <a:ext cx="1008063" cy="36036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>
                <a:solidFill>
                  <a:srgbClr val="0070C0"/>
                </a:solidFill>
              </a:rPr>
              <a:t>adjekt.:</a:t>
            </a: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3635375" y="5472113"/>
            <a:ext cx="1008063" cy="36036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>
                <a:solidFill>
                  <a:srgbClr val="0070C0"/>
                </a:solidFill>
              </a:rPr>
              <a:t>subst.:</a:t>
            </a: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3059113" y="3276600"/>
            <a:ext cx="2592387" cy="611188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>
                <a:solidFill>
                  <a:srgbClr val="0070C0"/>
                </a:solidFill>
              </a:rPr>
              <a:t>quem </a:t>
            </a:r>
            <a:r>
              <a:rPr lang="de-DE" altLang="de-DE" sz="2000">
                <a:solidFill>
                  <a:srgbClr val="0070C0"/>
                </a:solidFill>
              </a:rPr>
              <a:t>laudabat.</a:t>
            </a:r>
            <a:br>
              <a:rPr lang="de-DE" altLang="de-DE" sz="2000">
                <a:solidFill>
                  <a:srgbClr val="0070C0"/>
                </a:solidFill>
              </a:rPr>
            </a:br>
            <a:r>
              <a:rPr lang="de-DE" altLang="de-DE" sz="2000" i="1">
                <a:solidFill>
                  <a:srgbClr val="0070C0"/>
                </a:solidFill>
              </a:rPr>
              <a:t>= </a:t>
            </a:r>
            <a:r>
              <a:rPr lang="de-DE" altLang="de-DE" sz="2000" b="1" i="1">
                <a:solidFill>
                  <a:srgbClr val="0070C0"/>
                </a:solidFill>
              </a:rPr>
              <a:t>diesen </a:t>
            </a:r>
            <a:r>
              <a:rPr lang="de-DE" altLang="de-DE" sz="2000" i="1">
                <a:solidFill>
                  <a:srgbClr val="0070C0"/>
                </a:solidFill>
              </a:rPr>
              <a:t>lobte er.</a:t>
            </a:r>
          </a:p>
        </p:txBody>
      </p:sp>
      <p:sp>
        <p:nvSpPr>
          <p:cNvPr id="24" name="Rectangle 14"/>
          <p:cNvSpPr>
            <a:spLocks noChangeArrowheads="1"/>
          </p:cNvSpPr>
          <p:nvPr/>
        </p:nvSpPr>
        <p:spPr bwMode="auto">
          <a:xfrm>
            <a:off x="3059113" y="6048375"/>
            <a:ext cx="2160587" cy="61118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 i="1">
                <a:solidFill>
                  <a:srgbClr val="0070C0"/>
                </a:solidFill>
              </a:rPr>
              <a:t>cui</a:t>
            </a:r>
            <a:r>
              <a:rPr lang="de-DE" altLang="de-DE" sz="2000" i="1">
                <a:solidFill>
                  <a:srgbClr val="0070C0"/>
                </a:solidFill>
              </a:rPr>
              <a:t> gratias egit?</a:t>
            </a:r>
            <a:br>
              <a:rPr lang="de-DE" altLang="de-DE" sz="2000" i="1">
                <a:solidFill>
                  <a:srgbClr val="0070C0"/>
                </a:solidFill>
              </a:rPr>
            </a:br>
            <a:r>
              <a:rPr lang="de-DE" altLang="de-DE" sz="2000" b="1" i="1">
                <a:solidFill>
                  <a:srgbClr val="0070C0"/>
                </a:solidFill>
              </a:rPr>
              <a:t>wem</a:t>
            </a:r>
            <a:r>
              <a:rPr lang="de-DE" altLang="de-DE" sz="2000" i="1">
                <a:solidFill>
                  <a:srgbClr val="0070C0"/>
                </a:solidFill>
              </a:rPr>
              <a:t> dankte er?</a:t>
            </a:r>
          </a:p>
        </p:txBody>
      </p:sp>
      <p:cxnSp>
        <p:nvCxnSpPr>
          <p:cNvPr id="26" name="Gerade Verbindung mit Pfeil 25"/>
          <p:cNvCxnSpPr/>
          <p:nvPr/>
        </p:nvCxnSpPr>
        <p:spPr>
          <a:xfrm flipV="1">
            <a:off x="2346325" y="981075"/>
            <a:ext cx="504825" cy="2073275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 flipV="1">
            <a:off x="2362200" y="1693863"/>
            <a:ext cx="503238" cy="1619250"/>
          </a:xfrm>
          <a:prstGeom prst="straightConnector1">
            <a:avLst/>
          </a:prstGeom>
          <a:ln w="3810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2339975" y="3594100"/>
            <a:ext cx="539750" cy="647700"/>
          </a:xfrm>
          <a:prstGeom prst="straightConnector1">
            <a:avLst/>
          </a:prstGeom>
          <a:ln w="38100">
            <a:solidFill>
              <a:srgbClr val="66FF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Pfeil nach rechts 52"/>
          <p:cNvSpPr/>
          <p:nvPr/>
        </p:nvSpPr>
        <p:spPr bwMode="auto">
          <a:xfrm flipV="1">
            <a:off x="5205413" y="765175"/>
            <a:ext cx="360362" cy="46038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19050" algn="ctr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273050" indent="-273050" algn="ctr">
              <a:spcBef>
                <a:spcPct val="20000"/>
              </a:spcBef>
              <a:defRPr/>
            </a:pPr>
            <a:endParaRPr lang="de-DE" sz="2000" b="1" dirty="0">
              <a:latin typeface="Arial" charset="0"/>
            </a:endParaRPr>
          </a:p>
        </p:txBody>
      </p:sp>
      <p:sp>
        <p:nvSpPr>
          <p:cNvPr id="54" name="Pfeil nach rechts 53"/>
          <p:cNvSpPr>
            <a:spLocks noChangeArrowheads="1"/>
          </p:cNvSpPr>
          <p:nvPr/>
        </p:nvSpPr>
        <p:spPr bwMode="auto">
          <a:xfrm rot="573225">
            <a:off x="6008688" y="2454275"/>
            <a:ext cx="1231900" cy="60325"/>
          </a:xfrm>
          <a:prstGeom prst="rightArrow">
            <a:avLst>
              <a:gd name="adj1" fmla="val 50000"/>
              <a:gd name="adj2" fmla="val 49918"/>
            </a:avLst>
          </a:prstGeom>
          <a:solidFill>
            <a:srgbClr val="FFCCFF"/>
          </a:solidFill>
          <a:ln w="19050" algn="ctr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de-DE" altLang="de-DE" sz="2000" b="1"/>
          </a:p>
        </p:txBody>
      </p:sp>
      <p:sp>
        <p:nvSpPr>
          <p:cNvPr id="55" name="Pfeil nach rechts 54"/>
          <p:cNvSpPr>
            <a:spLocks noChangeArrowheads="1"/>
          </p:cNvSpPr>
          <p:nvPr/>
        </p:nvSpPr>
        <p:spPr bwMode="auto">
          <a:xfrm rot="10260000">
            <a:off x="4349750" y="2452688"/>
            <a:ext cx="1231900" cy="58737"/>
          </a:xfrm>
          <a:prstGeom prst="rightArrow">
            <a:avLst>
              <a:gd name="adj1" fmla="val 50000"/>
              <a:gd name="adj2" fmla="val 51268"/>
            </a:avLst>
          </a:prstGeom>
          <a:solidFill>
            <a:srgbClr val="FFCCFF"/>
          </a:solidFill>
          <a:ln w="19050" algn="ctr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de-DE" altLang="de-DE" sz="2000" b="1"/>
          </a:p>
        </p:txBody>
      </p:sp>
      <p:sp>
        <p:nvSpPr>
          <p:cNvPr id="57" name="Pfeil nach rechts 56"/>
          <p:cNvSpPr>
            <a:spLocks noChangeArrowheads="1"/>
          </p:cNvSpPr>
          <p:nvPr/>
        </p:nvSpPr>
        <p:spPr bwMode="auto">
          <a:xfrm rot="5400000">
            <a:off x="7222332" y="3090069"/>
            <a:ext cx="215900" cy="71437"/>
          </a:xfrm>
          <a:prstGeom prst="rightArrow">
            <a:avLst>
              <a:gd name="adj1" fmla="val 50000"/>
              <a:gd name="adj2" fmla="val 50371"/>
            </a:avLst>
          </a:prstGeom>
          <a:solidFill>
            <a:srgbClr val="FFCCFF"/>
          </a:solidFill>
          <a:ln w="19050" algn="ctr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de-DE" altLang="de-DE" sz="2000" b="1"/>
          </a:p>
        </p:txBody>
      </p:sp>
      <p:sp>
        <p:nvSpPr>
          <p:cNvPr id="58" name="Pfeil nach rechts 57"/>
          <p:cNvSpPr>
            <a:spLocks noChangeArrowheads="1"/>
          </p:cNvSpPr>
          <p:nvPr/>
        </p:nvSpPr>
        <p:spPr bwMode="auto">
          <a:xfrm rot="5400000">
            <a:off x="4198144" y="3091656"/>
            <a:ext cx="215900" cy="71438"/>
          </a:xfrm>
          <a:prstGeom prst="rightArrow">
            <a:avLst>
              <a:gd name="adj1" fmla="val 50000"/>
              <a:gd name="adj2" fmla="val 50370"/>
            </a:avLst>
          </a:prstGeom>
          <a:solidFill>
            <a:srgbClr val="FFCCFF"/>
          </a:solidFill>
          <a:ln w="19050" algn="ctr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de-DE" altLang="de-DE" sz="2000" b="1"/>
          </a:p>
        </p:txBody>
      </p:sp>
      <p:sp>
        <p:nvSpPr>
          <p:cNvPr id="60" name="Pfeil nach rechts 59"/>
          <p:cNvSpPr>
            <a:spLocks noChangeArrowheads="1"/>
          </p:cNvSpPr>
          <p:nvPr/>
        </p:nvSpPr>
        <p:spPr bwMode="auto">
          <a:xfrm rot="5400000">
            <a:off x="7319169" y="5901531"/>
            <a:ext cx="179388" cy="73025"/>
          </a:xfrm>
          <a:prstGeom prst="rightArrow">
            <a:avLst>
              <a:gd name="adj1" fmla="val 50000"/>
              <a:gd name="adj2" fmla="val 49131"/>
            </a:avLst>
          </a:prstGeom>
          <a:solidFill>
            <a:srgbClr val="CCFFCC"/>
          </a:solidFill>
          <a:ln w="19050" algn="ctr">
            <a:solidFill>
              <a:srgbClr val="CCFFCC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de-DE" altLang="de-DE" sz="2000" b="1"/>
          </a:p>
        </p:txBody>
      </p:sp>
      <p:sp>
        <p:nvSpPr>
          <p:cNvPr id="61" name="Pfeil nach rechts 60"/>
          <p:cNvSpPr>
            <a:spLocks noChangeArrowheads="1"/>
          </p:cNvSpPr>
          <p:nvPr/>
        </p:nvSpPr>
        <p:spPr bwMode="auto">
          <a:xfrm rot="5400000">
            <a:off x="3999600" y="5902325"/>
            <a:ext cx="180975" cy="73025"/>
          </a:xfrm>
          <a:prstGeom prst="rightArrow">
            <a:avLst>
              <a:gd name="adj1" fmla="val 50000"/>
              <a:gd name="adj2" fmla="val 49565"/>
            </a:avLst>
          </a:prstGeom>
          <a:solidFill>
            <a:srgbClr val="CCFFCC"/>
          </a:solidFill>
          <a:ln w="19050" algn="ctr">
            <a:solidFill>
              <a:srgbClr val="CCFFCC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de-DE" altLang="de-DE" sz="2000" b="1"/>
          </a:p>
        </p:txBody>
      </p:sp>
      <p:sp>
        <p:nvSpPr>
          <p:cNvPr id="66" name="Rectangle 14"/>
          <p:cNvSpPr>
            <a:spLocks noChangeArrowheads="1"/>
          </p:cNvSpPr>
          <p:nvPr/>
        </p:nvSpPr>
        <p:spPr bwMode="auto">
          <a:xfrm>
            <a:off x="7277710" y="4646126"/>
            <a:ext cx="252413" cy="179387"/>
          </a:xfrm>
          <a:prstGeom prst="rect">
            <a:avLst/>
          </a:prstGeom>
          <a:solidFill>
            <a:srgbClr val="66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dirty="0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67" name="Rectangle 14"/>
          <p:cNvSpPr>
            <a:spLocks noChangeArrowheads="1"/>
          </p:cNvSpPr>
          <p:nvPr/>
        </p:nvSpPr>
        <p:spPr bwMode="auto">
          <a:xfrm>
            <a:off x="5673725" y="1751013"/>
            <a:ext cx="252413" cy="180975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68" name="Rectangle 14"/>
          <p:cNvSpPr>
            <a:spLocks noChangeArrowheads="1"/>
          </p:cNvSpPr>
          <p:nvPr/>
        </p:nvSpPr>
        <p:spPr bwMode="auto">
          <a:xfrm>
            <a:off x="7005638" y="714375"/>
            <a:ext cx="252412" cy="179388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000" b="1" dirty="0">
                <a:solidFill>
                  <a:srgbClr val="0070C0"/>
                </a:solidFill>
                <a:latin typeface="Arial" charset="0"/>
              </a:rPr>
              <a:t>=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795540"/>
              </p:ext>
            </p:extLst>
          </p:nvPr>
        </p:nvGraphicFramePr>
        <p:xfrm>
          <a:off x="239717" y="4909152"/>
          <a:ext cx="2449195" cy="1486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335">
                  <a:extLst>
                    <a:ext uri="{9D8B030D-6E8A-4147-A177-3AD203B41FA5}">
                      <a16:colId xmlns:a16="http://schemas.microsoft.com/office/drawing/2014/main" val="2261600075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2343872497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29581051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>
                          <a:effectLst/>
                        </a:rPr>
                        <a:t>m./f.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>
                          <a:effectLst/>
                        </a:rPr>
                        <a:t>n.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53118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>
                          <a:effectLst/>
                        </a:rPr>
                        <a:t>Nom.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quis</a:t>
                      </a:r>
                      <a:endParaRPr lang="de-DE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quid</a:t>
                      </a:r>
                      <a:endParaRPr lang="de-DE" sz="11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01347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>
                          <a:effectLst/>
                        </a:rPr>
                        <a:t>Gen.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cuius</a:t>
                      </a:r>
                      <a:endParaRPr lang="de-DE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2154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>
                          <a:effectLst/>
                        </a:rPr>
                        <a:t>Dat.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cui</a:t>
                      </a:r>
                      <a:endParaRPr lang="de-DE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0257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>
                          <a:effectLst/>
                        </a:rPr>
                        <a:t>Akk.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quem</a:t>
                      </a:r>
                      <a:endParaRPr lang="de-DE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quid</a:t>
                      </a:r>
                      <a:endParaRPr lang="de-DE" sz="11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30852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>
                          <a:effectLst/>
                        </a:rPr>
                        <a:t>Abl.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a-Latn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 quo / quocum</a:t>
                      </a:r>
                      <a:endParaRPr lang="de-DE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528238"/>
                  </a:ext>
                </a:extLst>
              </a:tr>
            </a:tbl>
          </a:graphicData>
        </a:graphic>
      </p:graphicFrame>
      <p:sp>
        <p:nvSpPr>
          <p:cNvPr id="39" name="Pfeil nach rechts 58"/>
          <p:cNvSpPr>
            <a:spLocks noChangeArrowheads="1"/>
          </p:cNvSpPr>
          <p:nvPr/>
        </p:nvSpPr>
        <p:spPr bwMode="auto">
          <a:xfrm rot="11286010">
            <a:off x="2760540" y="5528994"/>
            <a:ext cx="814607" cy="102136"/>
          </a:xfrm>
          <a:prstGeom prst="rightArrow">
            <a:avLst>
              <a:gd name="adj1" fmla="val 50000"/>
              <a:gd name="adj2" fmla="val 49854"/>
            </a:avLst>
          </a:prstGeom>
          <a:solidFill>
            <a:schemeClr val="accent1">
              <a:lumMod val="50000"/>
            </a:schemeClr>
          </a:solidFill>
          <a:ln w="19050" algn="ctr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de-DE" altLang="de-DE" sz="2000" b="1"/>
          </a:p>
        </p:txBody>
      </p:sp>
      <p:sp>
        <p:nvSpPr>
          <p:cNvPr id="37" name="Rectangle 14">
            <a:extLst>
              <a:ext uri="{FF2B5EF4-FFF2-40B4-BE49-F238E27FC236}">
                <a16:creationId xmlns:a16="http://schemas.microsoft.com/office/drawing/2014/main" id="{BC790CEB-8D1B-4B23-BF2E-C5AF64763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605" y="4868863"/>
            <a:ext cx="1439590" cy="36036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1700" b="1" dirty="0">
                <a:solidFill>
                  <a:srgbClr val="0070C0"/>
                </a:solidFill>
              </a:rPr>
              <a:t>wer? was?</a:t>
            </a:r>
          </a:p>
        </p:txBody>
      </p:sp>
      <p:sp>
        <p:nvSpPr>
          <p:cNvPr id="43" name="Rectangle 14">
            <a:extLst>
              <a:ext uri="{FF2B5EF4-FFF2-40B4-BE49-F238E27FC236}">
                <a16:creationId xmlns:a16="http://schemas.microsoft.com/office/drawing/2014/main" id="{9166B54D-CEA6-4CA4-815B-7BF1C5572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193" y="4646126"/>
            <a:ext cx="252413" cy="179387"/>
          </a:xfrm>
          <a:prstGeom prst="rect">
            <a:avLst/>
          </a:prstGeom>
          <a:solidFill>
            <a:srgbClr val="66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dirty="0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44" name="Pfeil nach rechts 59">
            <a:extLst>
              <a:ext uri="{FF2B5EF4-FFF2-40B4-BE49-F238E27FC236}">
                <a16:creationId xmlns:a16="http://schemas.microsoft.com/office/drawing/2014/main" id="{A71D9324-0956-4969-A09C-070A5BEDAA7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316857" y="5318919"/>
            <a:ext cx="179388" cy="73025"/>
          </a:xfrm>
          <a:prstGeom prst="rightArrow">
            <a:avLst>
              <a:gd name="adj1" fmla="val 50000"/>
              <a:gd name="adj2" fmla="val 49131"/>
            </a:avLst>
          </a:prstGeom>
          <a:solidFill>
            <a:srgbClr val="CCFFCC"/>
          </a:solidFill>
          <a:ln w="19050" algn="ctr">
            <a:solidFill>
              <a:srgbClr val="CCFFCC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de-DE" altLang="de-DE" sz="2000" b="1"/>
          </a:p>
        </p:txBody>
      </p:sp>
      <p:sp>
        <p:nvSpPr>
          <p:cNvPr id="47" name="Pfeil nach rechts 59">
            <a:extLst>
              <a:ext uri="{FF2B5EF4-FFF2-40B4-BE49-F238E27FC236}">
                <a16:creationId xmlns:a16="http://schemas.microsoft.com/office/drawing/2014/main" id="{BED3A4EA-4AE0-4B8E-AD62-66C5F6D98C8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99704" y="5320800"/>
            <a:ext cx="179388" cy="73025"/>
          </a:xfrm>
          <a:prstGeom prst="rightArrow">
            <a:avLst>
              <a:gd name="adj1" fmla="val 50000"/>
              <a:gd name="adj2" fmla="val 49131"/>
            </a:avLst>
          </a:prstGeom>
          <a:solidFill>
            <a:srgbClr val="CCFFCC"/>
          </a:solidFill>
          <a:ln w="19050" algn="ctr">
            <a:solidFill>
              <a:srgbClr val="CCFFCC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de-DE" altLang="de-DE" sz="2000" b="1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 animBg="1"/>
      <p:bldP spid="48" grpId="0" animBg="1"/>
      <p:bldP spid="41" grpId="0" animBg="1"/>
      <p:bldP spid="42" grpId="0" animBg="1"/>
      <p:bldP spid="45" grpId="0" animBg="1"/>
      <p:bldP spid="46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53" grpId="0" animBg="1"/>
      <p:bldP spid="54" grpId="0" animBg="1"/>
      <p:bldP spid="55" grpId="0" animBg="1"/>
      <p:bldP spid="57" grpId="0" animBg="1"/>
      <p:bldP spid="58" grpId="0" animBg="1"/>
      <p:bldP spid="60" grpId="0" animBg="1"/>
      <p:bldP spid="61" grpId="0" animBg="1"/>
      <p:bldP spid="66" grpId="0" animBg="1"/>
      <p:bldP spid="67" grpId="0" animBg="1"/>
      <p:bldP spid="68" grpId="0" animBg="1"/>
      <p:bldP spid="39" grpId="0" animBg="1"/>
      <p:bldP spid="37" grpId="0" animBg="1"/>
      <p:bldP spid="43" grpId="0" animBg="1"/>
      <p:bldP spid="44" grpId="0" animBg="1"/>
      <p:bldP spid="47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CFF33"/>
        </a:solidFill>
        <a:ln w="9525" algn="ctr">
          <a:noFill/>
          <a:miter lim="800000"/>
          <a:headEnd/>
          <a:tailEnd/>
        </a:ln>
        <a:effectLst/>
      </a:spPr>
      <a:bodyPr anchor="t" anchorCtr="0"/>
      <a:lstStyle>
        <a:defPPr marL="273050" indent="-273050">
          <a:spcBef>
            <a:spcPct val="20000"/>
          </a:spcBef>
          <a:defRPr sz="2000" b="1" dirty="0"/>
        </a:defPPr>
      </a:lstStyle>
    </a:sp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Bildschirmpräsentation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Standarddesign</vt:lpstr>
      <vt:lpstr>Die Verwendung des Relativpronomens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Übungssätze zum participium coniunctum (p.c.)</dc:title>
  <dc:creator>Mersch-Justus</dc:creator>
  <cp:lastModifiedBy>Ulrich Mersch-Justus</cp:lastModifiedBy>
  <cp:revision>186</cp:revision>
  <dcterms:created xsi:type="dcterms:W3CDTF">2004-06-30T18:35:09Z</dcterms:created>
  <dcterms:modified xsi:type="dcterms:W3CDTF">2022-04-04T09:59:29Z</dcterms:modified>
</cp:coreProperties>
</file>